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8" r:id="rId22"/>
    <p:sldId id="276" r:id="rId23"/>
    <p:sldId id="279" r:id="rId24"/>
    <p:sldId id="280" r:id="rId25"/>
    <p:sldId id="281" r:id="rId26"/>
    <p:sldId id="282" r:id="rId27"/>
    <p:sldId id="283" r:id="rId28"/>
    <p:sldId id="285" r:id="rId29"/>
    <p:sldId id="284" r:id="rId30"/>
    <p:sldId id="277" r:id="rId31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04-21T16:06:10.643"/>
    </inkml:context>
    <inkml:brush xml:id="br0">
      <inkml:brushProperty name="width" value="0.3" units="cm"/>
      <inkml:brushProperty name="height" value="0.6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38 1,'-1'79,"2"84,24-18,-20-106,-2-20,1 32,-5 480,13-368,1 6,-1-17,-12-118,-1 6,9 72,-3-61,-2 1,-5 59,0-26,2 980,-12-944,13 423,-14-448,7-26,0 5,-1-14,2-25,-1-2,0 17,-7 46,2 12,11 447,0-553,0-1,0 0,0 0,-1 0,1 0,0 0,-1 0,0 0,1 0,-3 4,2-6,1 1,-1 0,1-1,-1 1,0 0,1-1,-1 1,0-1,1 1,-1-1,0 0,0 1,0-1,1 0,-1 0,0 1,0-1,0 0,0 0,0 0,1 0,-1 0,0 0,0 0,0 0,0 0,0-1,-1 1,-5-3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3186ED-447C-8357-C02A-CEFD58ACA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A3EC9F35-D210-FDE3-5783-1B9FAC2D8F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/>
              <a:t>Klik for at redigere undertiteltypografien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A06AAD-6C9F-D4E8-EC66-7756404D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8EA553E0-1786-75A6-0A27-2DDAB4DABB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80DD595-980B-1493-7BB1-46507771A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549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77569AD-7074-D414-8E12-3290EC193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E4CA38FC-84B7-FC6F-11E5-D3B67182BE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6ADBA6A-656A-E18B-E0AD-F41F9805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5B5CA5B4-2EC5-71D6-BB60-854BCE73B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DDE50014-E2F7-89E5-8405-3FE1BB7CE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49967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>
            <a:extLst>
              <a:ext uri="{FF2B5EF4-FFF2-40B4-BE49-F238E27FC236}">
                <a16:creationId xmlns:a16="http://schemas.microsoft.com/office/drawing/2014/main" id="{B69B9C94-A16C-A6D5-0130-CB296622F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lodret titel 2">
            <a:extLst>
              <a:ext uri="{FF2B5EF4-FFF2-40B4-BE49-F238E27FC236}">
                <a16:creationId xmlns:a16="http://schemas.microsoft.com/office/drawing/2014/main" id="{6CAAE4E8-8941-EDEC-4482-BE468EF00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50124C45-DFB2-EEE2-59C9-473BFEF80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99A06F55-84EF-29A0-5B42-BC6B011AD3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B7991CA8-2123-A355-9809-02D5BB76D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56707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C2333D-3E57-2626-D39B-763CF0167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D16D5B7-A2DA-2256-78D4-6EF156AA8B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47913CAF-F7CE-ACD5-3607-0117130E4E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34060E99-237E-F3E1-C56E-BC8D1F071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5001E9AF-D582-5D64-7BE3-B70C89BEC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84490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8C9FE17-9B66-1D38-4F8E-63397B011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16B641DB-41C7-407E-E4EF-A52B22561E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C5579326-429B-9016-25D5-9890C7236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7768498-FF62-5786-7E88-16FAFD801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6BEB597B-2623-862B-7960-34E494DB4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8696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75E6E2-12CA-43E0-AF4D-90E06B96F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6F60FD4-0D1C-DCBC-9FB8-D851FEC4EA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63E1B777-807B-882D-D272-0F19AD8130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949EE293-11F4-0D58-2357-0E68A5F296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53F344D3-BBB5-49D5-A3F5-6D5798E7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6E73F589-3C65-F47B-A861-215B15FE11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52904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AAACAD-BB3A-E04C-B53D-8D6531B05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05D5FC0D-8740-34FB-C3E5-9139157A7B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4" name="Pladsholder til indhold 3">
            <a:extLst>
              <a:ext uri="{FF2B5EF4-FFF2-40B4-BE49-F238E27FC236}">
                <a16:creationId xmlns:a16="http://schemas.microsoft.com/office/drawing/2014/main" id="{AC0776CC-4217-215F-0854-437286768A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5" name="Pladsholder til tekst 4">
            <a:extLst>
              <a:ext uri="{FF2B5EF4-FFF2-40B4-BE49-F238E27FC236}">
                <a16:creationId xmlns:a16="http://schemas.microsoft.com/office/drawing/2014/main" id="{70D8AC66-8832-B432-8A30-931A62E796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6" name="Pladsholder til indhold 5">
            <a:extLst>
              <a:ext uri="{FF2B5EF4-FFF2-40B4-BE49-F238E27FC236}">
                <a16:creationId xmlns:a16="http://schemas.microsoft.com/office/drawing/2014/main" id="{DFFD9482-AE75-A234-E1A4-123134994C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7" name="Pladsholder til dato 6">
            <a:extLst>
              <a:ext uri="{FF2B5EF4-FFF2-40B4-BE49-F238E27FC236}">
                <a16:creationId xmlns:a16="http://schemas.microsoft.com/office/drawing/2014/main" id="{20C98EE5-CCDD-1694-8CD1-C12ADE756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8" name="Pladsholder til sidefod 7">
            <a:extLst>
              <a:ext uri="{FF2B5EF4-FFF2-40B4-BE49-F238E27FC236}">
                <a16:creationId xmlns:a16="http://schemas.microsoft.com/office/drawing/2014/main" id="{8EC1DB74-E55D-9C50-3A5A-032889DF8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>
            <a:extLst>
              <a:ext uri="{FF2B5EF4-FFF2-40B4-BE49-F238E27FC236}">
                <a16:creationId xmlns:a16="http://schemas.microsoft.com/office/drawing/2014/main" id="{7E779ECC-0B6E-7DF9-4466-C547DD875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2872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61F70B6-3624-E8F3-3C7D-A02AECF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dato 2">
            <a:extLst>
              <a:ext uri="{FF2B5EF4-FFF2-40B4-BE49-F238E27FC236}">
                <a16:creationId xmlns:a16="http://schemas.microsoft.com/office/drawing/2014/main" id="{FC0C2C4C-B95C-9247-ECCD-F3CF8A25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4" name="Pladsholder til sidefod 3">
            <a:extLst>
              <a:ext uri="{FF2B5EF4-FFF2-40B4-BE49-F238E27FC236}">
                <a16:creationId xmlns:a16="http://schemas.microsoft.com/office/drawing/2014/main" id="{FCEC0079-E5CC-C04D-E4E7-689B5D687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>
            <a:extLst>
              <a:ext uri="{FF2B5EF4-FFF2-40B4-BE49-F238E27FC236}">
                <a16:creationId xmlns:a16="http://schemas.microsoft.com/office/drawing/2014/main" id="{5ECEB649-0211-0DB9-1B62-88B13E5CB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65325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>
            <a:extLst>
              <a:ext uri="{FF2B5EF4-FFF2-40B4-BE49-F238E27FC236}">
                <a16:creationId xmlns:a16="http://schemas.microsoft.com/office/drawing/2014/main" id="{1FD69450-9E00-CB55-FE0F-0D42C8534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3" name="Pladsholder til sidefod 2">
            <a:extLst>
              <a:ext uri="{FF2B5EF4-FFF2-40B4-BE49-F238E27FC236}">
                <a16:creationId xmlns:a16="http://schemas.microsoft.com/office/drawing/2014/main" id="{4B295334-248B-6120-08CB-86B87FF07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>
            <a:extLst>
              <a:ext uri="{FF2B5EF4-FFF2-40B4-BE49-F238E27FC236}">
                <a16:creationId xmlns:a16="http://schemas.microsoft.com/office/drawing/2014/main" id="{648A291E-F7CA-8F9D-4B29-35B5E2A2E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02546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C6A2817-D49D-861D-DBC5-336C29FA7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A869AB2-4A41-44B3-D089-FC495736D1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C133263F-84AA-BB32-6885-D897A93B3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AFB2FDA3-B3F3-470C-D3CC-C109F51527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0E89A986-CE12-FBB5-BC0D-1F40CC82C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044AECD-3547-9FDB-C70F-F12B62ED69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771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4C83EB-2167-9FD0-D524-430C23811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billede 2">
            <a:extLst>
              <a:ext uri="{FF2B5EF4-FFF2-40B4-BE49-F238E27FC236}">
                <a16:creationId xmlns:a16="http://schemas.microsoft.com/office/drawing/2014/main" id="{3B3AA247-BDCB-DCE6-E664-BC743BD65C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>
            <a:extLst>
              <a:ext uri="{FF2B5EF4-FFF2-40B4-BE49-F238E27FC236}">
                <a16:creationId xmlns:a16="http://schemas.microsoft.com/office/drawing/2014/main" id="{FA9B906A-19D2-40C8-864E-5C80C95932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/>
              <a:t>Klik for at redigere teksttypografierne i masteren</a:t>
            </a:r>
          </a:p>
        </p:txBody>
      </p:sp>
      <p:sp>
        <p:nvSpPr>
          <p:cNvPr id="5" name="Pladsholder til dato 4">
            <a:extLst>
              <a:ext uri="{FF2B5EF4-FFF2-40B4-BE49-F238E27FC236}">
                <a16:creationId xmlns:a16="http://schemas.microsoft.com/office/drawing/2014/main" id="{2A3AFDE7-4D49-14BF-4AE3-C507DC86E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6" name="Pladsholder til sidefod 5">
            <a:extLst>
              <a:ext uri="{FF2B5EF4-FFF2-40B4-BE49-F238E27FC236}">
                <a16:creationId xmlns:a16="http://schemas.microsoft.com/office/drawing/2014/main" id="{BB81C455-36FA-81A2-695C-582FB9C1E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>
            <a:extLst>
              <a:ext uri="{FF2B5EF4-FFF2-40B4-BE49-F238E27FC236}">
                <a16:creationId xmlns:a16="http://schemas.microsoft.com/office/drawing/2014/main" id="{31D9B317-1683-31F7-9975-67D444EFC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942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>
            <a:extLst>
              <a:ext uri="{FF2B5EF4-FFF2-40B4-BE49-F238E27FC236}">
                <a16:creationId xmlns:a16="http://schemas.microsoft.com/office/drawing/2014/main" id="{C7A16270-A0C6-AA7D-4C46-FE4A75958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Klik for at redigere titeltypografien i masteren</a:t>
            </a:r>
          </a:p>
        </p:txBody>
      </p:sp>
      <p:sp>
        <p:nvSpPr>
          <p:cNvPr id="3" name="Pladsholder til tekst 2">
            <a:extLst>
              <a:ext uri="{FF2B5EF4-FFF2-40B4-BE49-F238E27FC236}">
                <a16:creationId xmlns:a16="http://schemas.microsoft.com/office/drawing/2014/main" id="{6EB488A1-C9AD-0BC9-49E9-F7A10E5085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Klik for at redigere teksttypografierne i masteren</a:t>
            </a:r>
          </a:p>
          <a:p>
            <a:pPr lvl="1"/>
            <a:r>
              <a:rPr lang="da-DK"/>
              <a:t>Andet niveau</a:t>
            </a:r>
          </a:p>
          <a:p>
            <a:pPr lvl="2"/>
            <a:r>
              <a:rPr lang="da-DK"/>
              <a:t>Tredje niveau</a:t>
            </a:r>
          </a:p>
          <a:p>
            <a:pPr lvl="3"/>
            <a:r>
              <a:rPr lang="da-DK"/>
              <a:t>Fjerde niveau</a:t>
            </a:r>
          </a:p>
          <a:p>
            <a:pPr lvl="4"/>
            <a:r>
              <a:rPr lang="da-DK"/>
              <a:t>Femte niveau</a:t>
            </a:r>
          </a:p>
        </p:txBody>
      </p:sp>
      <p:sp>
        <p:nvSpPr>
          <p:cNvPr id="4" name="Pladsholder til dato 3">
            <a:extLst>
              <a:ext uri="{FF2B5EF4-FFF2-40B4-BE49-F238E27FC236}">
                <a16:creationId xmlns:a16="http://schemas.microsoft.com/office/drawing/2014/main" id="{A8B334D7-0057-F215-40CD-4A42D9DAD6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3C1FF0-A856-4E7A-B4DD-9DB70D4CF906}" type="datetimeFigureOut">
              <a:rPr lang="da-DK" smtClean="0"/>
              <a:t>05-08-2025</a:t>
            </a:fld>
            <a:endParaRPr lang="da-DK"/>
          </a:p>
        </p:txBody>
      </p:sp>
      <p:sp>
        <p:nvSpPr>
          <p:cNvPr id="5" name="Pladsholder til sidefod 4">
            <a:extLst>
              <a:ext uri="{FF2B5EF4-FFF2-40B4-BE49-F238E27FC236}">
                <a16:creationId xmlns:a16="http://schemas.microsoft.com/office/drawing/2014/main" id="{B72AD9AC-2000-8073-0C8E-045ECC8F7F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>
            <a:extLst>
              <a:ext uri="{FF2B5EF4-FFF2-40B4-BE49-F238E27FC236}">
                <a16:creationId xmlns:a16="http://schemas.microsoft.com/office/drawing/2014/main" id="{A6E19ADB-A522-4FCF-621C-3335AAB725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A8F063-5995-49E0-AD00-3658E0B20F6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751940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learn.microsoft.com/en-us/dotnet/csharp/language-reference/xmldoc/recommended-tags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doxygen.nl/download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4740F57-DE5E-AD19-59DD-575F1B4C44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97762" y="640080"/>
            <a:ext cx="6251110" cy="3566160"/>
          </a:xfrm>
        </p:spPr>
        <p:txBody>
          <a:bodyPr anchor="b">
            <a:normAutofit/>
          </a:bodyPr>
          <a:lstStyle/>
          <a:p>
            <a:pPr algn="l"/>
            <a:r>
              <a:rPr lang="en-US" sz="5400" b="1"/>
              <a:t>Documentation Essentials</a:t>
            </a:r>
            <a:endParaRPr lang="da-DK" sz="5400" b="1"/>
          </a:p>
        </p:txBody>
      </p:sp>
      <p:sp>
        <p:nvSpPr>
          <p:cNvPr id="3" name="Undertitel 2">
            <a:extLst>
              <a:ext uri="{FF2B5EF4-FFF2-40B4-BE49-F238E27FC236}">
                <a16:creationId xmlns:a16="http://schemas.microsoft.com/office/drawing/2014/main" id="{795DFAD8-6275-E3D0-34D3-35F5EF9DAE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97760" y="4636008"/>
            <a:ext cx="6251111" cy="1572768"/>
          </a:xfrm>
        </p:spPr>
        <p:txBody>
          <a:bodyPr>
            <a:normAutofit/>
          </a:bodyPr>
          <a:lstStyle/>
          <a:p>
            <a:pPr algn="l"/>
            <a:r>
              <a:rPr lang="en-US" dirty="0"/>
              <a:t>With focus on in-line documentation</a:t>
            </a:r>
            <a:endParaRPr lang="da-DK"/>
          </a:p>
        </p:txBody>
      </p:sp>
      <p:pic>
        <p:nvPicPr>
          <p:cNvPr id="5" name="Picture 4" descr="Different coloured organisers">
            <a:extLst>
              <a:ext uri="{FF2B5EF4-FFF2-40B4-BE49-F238E27FC236}">
                <a16:creationId xmlns:a16="http://schemas.microsoft.com/office/drawing/2014/main" id="{9BB02239-DC0B-717F-5E38-77264A8FBC7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10" r="29404" b="1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909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65D6B-7B48-E54D-C502-5D77E9479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265354" cy="1325563"/>
          </a:xfrm>
        </p:spPr>
        <p:txBody>
          <a:bodyPr/>
          <a:lstStyle/>
          <a:p>
            <a:r>
              <a:rPr lang="en-US" dirty="0"/>
              <a:t>Why not use XML-doc comments everywhere…?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88533E-F63C-D843-3564-4A28B8850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293805" cy="2178958"/>
          </a:xfrm>
        </p:spPr>
        <p:txBody>
          <a:bodyPr>
            <a:normAutofit/>
          </a:bodyPr>
          <a:lstStyle/>
          <a:p>
            <a:r>
              <a:rPr lang="en-US" dirty="0"/>
              <a:t>Intended to document interfaces, not implementation (an intention, not a rule…)</a:t>
            </a:r>
          </a:p>
          <a:p>
            <a:r>
              <a:rPr lang="en-US" dirty="0"/>
              <a:t>XML-doc comments provide benefits in Visual Studio IDE, in the form of </a:t>
            </a:r>
            <a:r>
              <a:rPr lang="en-US" i="1" dirty="0" err="1"/>
              <a:t>Intellisense</a:t>
            </a:r>
            <a:r>
              <a:rPr lang="en-US" dirty="0"/>
              <a:t> pop-up boxes</a:t>
            </a:r>
            <a:endParaRPr lang="da-DK" dirty="0"/>
          </a:p>
        </p:txBody>
      </p:sp>
      <p:pic>
        <p:nvPicPr>
          <p:cNvPr id="6" name="Billede 5">
            <a:extLst>
              <a:ext uri="{FF2B5EF4-FFF2-40B4-BE49-F238E27FC236}">
                <a16:creationId xmlns:a16="http://schemas.microsoft.com/office/drawing/2014/main" id="{6A8FA5C2-B651-4D9A-D0B0-ED57E81E6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071474"/>
            <a:ext cx="10160590" cy="194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6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0E2B0031-F377-4EBD-D4D9-0600DFE203CC}"/>
              </a:ext>
            </a:extLst>
          </p:cNvPr>
          <p:cNvSpPr txBox="1"/>
          <p:nvPr/>
        </p:nvSpPr>
        <p:spPr>
          <a:xfrm>
            <a:off x="568779" y="661308"/>
            <a:ext cx="11175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Interface for a service which can manage a collection of objects of type T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&lt;/summary&gt;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</a:t>
            </a:r>
            <a:r>
              <a:rPr lang="en-US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typeparam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name="T"&gt;Type of objects managed by the service&lt;/</a:t>
            </a:r>
            <a:r>
              <a:rPr lang="en-US" sz="14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typeparam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ISimpleRepository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Adds an object of type T to the repository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&lt;/summary&gt;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&lt;param name="t"&gt;Object to add to repository&lt;/param&gt;</a:t>
            </a:r>
          </a:p>
          <a:p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FR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Add(</a:t>
            </a:r>
            <a:r>
              <a:rPr lang="fr-FR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t);</a:t>
            </a:r>
          </a:p>
          <a:p>
            <a:endParaRPr lang="da-DK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Retrieves a read-only list containing all objects which have been added to the repository.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&lt;/summary&gt;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&lt;returns&gt;All objects which have been added to the repository&lt;/returns&gt;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IReadOnlyList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 GetAll();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72742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0E2B0031-F377-4EBD-D4D9-0600DFE203CC}"/>
              </a:ext>
            </a:extLst>
          </p:cNvPr>
          <p:cNvSpPr txBox="1"/>
          <p:nvPr/>
        </p:nvSpPr>
        <p:spPr>
          <a:xfrm>
            <a:off x="568779" y="661308"/>
            <a:ext cx="1117554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summary</a:t>
            </a:r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Interface for a service which can manage a collection of objects of type T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&lt;/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summary</a:t>
            </a:r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typeparam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name="T"&gt;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Type of objects managed by the service&lt;/</a:t>
            </a:r>
            <a:r>
              <a:rPr lang="en-US" sz="1400" dirty="0" err="1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typeparam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ISimpleRepository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&lt;summary</a:t>
            </a:r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Adds an object of type T to the repository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&lt;/summary&gt;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</a:t>
            </a:r>
            <a:r>
              <a:rPr lang="en-US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en-US" sz="1400" dirty="0">
                <a:solidFill>
                  <a:srgbClr val="008000"/>
                </a:solidFill>
                <a:highlight>
                  <a:srgbClr val="00FFFF"/>
                </a:highlight>
                <a:latin typeface="Cascadia Mono" panose="020B0609020000020004" pitchFamily="49" charset="0"/>
              </a:rPr>
              <a:t>name="t"&gt;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Object to add to repository&lt;/</a:t>
            </a:r>
            <a:r>
              <a:rPr lang="en-US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param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fr-FR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fr-FR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void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Add(</a:t>
            </a:r>
            <a:r>
              <a:rPr lang="fr-FR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fr-FR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t);</a:t>
            </a:r>
          </a:p>
          <a:p>
            <a:endParaRPr lang="da-DK" sz="14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summary</a:t>
            </a:r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Retrieves a read-only list containing all objects which have been added to the repository.</a:t>
            </a:r>
          </a:p>
          <a:p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&lt;/</a:t>
            </a:r>
            <a:r>
              <a:rPr lang="da-DK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summary</a:t>
            </a:r>
            <a:r>
              <a:rPr lang="da-DK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    /// &lt;</a:t>
            </a:r>
            <a:r>
              <a:rPr lang="en-US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returns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&gt;All objects which have been added to the repository&lt;/</a:t>
            </a:r>
            <a:r>
              <a:rPr lang="en-US" sz="1400" dirty="0">
                <a:solidFill>
                  <a:srgbClr val="008000"/>
                </a:solidFill>
                <a:highlight>
                  <a:srgbClr val="FFFF00"/>
                </a:highlight>
                <a:latin typeface="Cascadia Mono" panose="020B0609020000020004" pitchFamily="49" charset="0"/>
              </a:rPr>
              <a:t>returns</a:t>
            </a:r>
            <a:r>
              <a:rPr lang="en-US" sz="14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da-DK" sz="14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4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IReadOnlyList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4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&gt; GetAll();</a:t>
            </a:r>
          </a:p>
          <a:p>
            <a:r>
              <a:rPr lang="da-DK" sz="14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0874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8BB1074-7D39-068C-1FD2-43DF75EDFB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tags </a:t>
            </a:r>
            <a:r>
              <a:rPr lang="en-US"/>
              <a:t>for XML-doc </a:t>
            </a:r>
            <a:r>
              <a:rPr lang="en-US" dirty="0"/>
              <a:t>comments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C9D5DA6-4B00-599B-5819-480D3F109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Quite a lot… (</a:t>
            </a:r>
            <a:r>
              <a:rPr lang="en-US" dirty="0">
                <a:hlinkClick r:id="rId2"/>
              </a:rPr>
              <a:t>https://learn.microsoft.com/en-us/dotnet/csharp/language-reference/xmldoc/recommended-tags</a:t>
            </a:r>
            <a:r>
              <a:rPr lang="en-US" dirty="0"/>
              <a:t>)</a:t>
            </a:r>
          </a:p>
          <a:p>
            <a:r>
              <a:rPr lang="en-US" dirty="0"/>
              <a:t>Most common are</a:t>
            </a:r>
          </a:p>
          <a:p>
            <a:pPr lvl="1"/>
            <a:r>
              <a:rPr lang="en-US" b="1" dirty="0"/>
              <a:t>&lt;summary&gt;</a:t>
            </a:r>
            <a:r>
              <a:rPr lang="en-US" dirty="0"/>
              <a:t> (for interfaces/classes/methods/properties)</a:t>
            </a:r>
          </a:p>
          <a:p>
            <a:pPr lvl="1"/>
            <a:r>
              <a:rPr lang="en-US" b="1" dirty="0"/>
              <a:t>&lt;returns&gt;</a:t>
            </a:r>
            <a:r>
              <a:rPr lang="en-US" dirty="0"/>
              <a:t> (return value for methods)</a:t>
            </a:r>
          </a:p>
          <a:p>
            <a:pPr lvl="1"/>
            <a:r>
              <a:rPr lang="en-US" b="1" dirty="0"/>
              <a:t>&lt;param&gt;</a:t>
            </a:r>
            <a:r>
              <a:rPr lang="en-US" dirty="0"/>
              <a:t> (parameters for methods)</a:t>
            </a:r>
          </a:p>
          <a:p>
            <a:pPr lvl="1"/>
            <a:r>
              <a:rPr lang="en-US" b="1" dirty="0"/>
              <a:t>&lt;</a:t>
            </a:r>
            <a:r>
              <a:rPr lang="en-US" b="1" dirty="0" err="1"/>
              <a:t>typeparam</a:t>
            </a:r>
            <a:r>
              <a:rPr lang="en-US" b="1" dirty="0"/>
              <a:t>&gt;</a:t>
            </a:r>
            <a:r>
              <a:rPr lang="en-US" dirty="0"/>
              <a:t> (type parameters for interfaces/classes/methods)</a:t>
            </a:r>
          </a:p>
          <a:p>
            <a:pPr lvl="1"/>
            <a:r>
              <a:rPr lang="en-US" b="1" dirty="0"/>
              <a:t>&lt;</a:t>
            </a:r>
            <a:r>
              <a:rPr lang="en-US" b="1" dirty="0" err="1"/>
              <a:t>inheritdoc</a:t>
            </a:r>
            <a:r>
              <a:rPr lang="en-US" b="1" dirty="0"/>
              <a:t>&gt;</a:t>
            </a:r>
            <a:r>
              <a:rPr lang="en-US" dirty="0"/>
              <a:t> (reuse e.g. interface documentation on classes implementing the interface)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770019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7B75CF1-8F14-D69B-CCC9-72EC49B2F8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1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MUST I DOCUMENT EVERYTHING, MASTER…!?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Billede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1BC84428-4150-9F3F-47BF-890A3D0E54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747" y="2188817"/>
            <a:ext cx="4252055" cy="2480365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94791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603417-9B3B-6B64-A9F2-B5EA20E220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documentation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9D09D74-3DC6-123B-5EEF-3D236E029C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minimum could be </a:t>
            </a:r>
          </a:p>
          <a:p>
            <a:pPr lvl="1"/>
            <a:r>
              <a:rPr lang="en-US" b="1" dirty="0"/>
              <a:t>&lt;summary&gt;</a:t>
            </a:r>
            <a:r>
              <a:rPr lang="en-US" dirty="0"/>
              <a:t> for all interfaces/base classes</a:t>
            </a:r>
          </a:p>
          <a:p>
            <a:pPr lvl="1"/>
            <a:r>
              <a:rPr lang="en-US" b="1" dirty="0"/>
              <a:t>&lt;summary&gt;</a:t>
            </a:r>
            <a:r>
              <a:rPr lang="en-US" dirty="0"/>
              <a:t> for all non-trivial (?) properties in interfaces/base classes</a:t>
            </a:r>
          </a:p>
          <a:p>
            <a:pPr lvl="1"/>
            <a:r>
              <a:rPr lang="en-US" b="1" dirty="0"/>
              <a:t>&lt;summary&gt;</a:t>
            </a:r>
            <a:r>
              <a:rPr lang="en-US" dirty="0"/>
              <a:t> for all non-trivial (?) methods (including constructors) in interfaces/base classes</a:t>
            </a:r>
          </a:p>
          <a:p>
            <a:r>
              <a:rPr lang="en-US" dirty="0"/>
              <a:t>Documentation is a bit like test</a:t>
            </a:r>
          </a:p>
          <a:p>
            <a:pPr lvl="1"/>
            <a:r>
              <a:rPr lang="en-US" dirty="0"/>
              <a:t>Ideally 100 %, in practice less so…</a:t>
            </a:r>
          </a:p>
          <a:p>
            <a:pPr lvl="1"/>
            <a:r>
              <a:rPr lang="en-US" dirty="0"/>
              <a:t>Use effort where it adds most value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70468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EBA08B-3D61-BB90-B8B5-373A71F5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 artefacts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A67558F-B297-0AFC-2CCB-6C252EAAB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97286" cy="4351338"/>
          </a:xfrm>
        </p:spPr>
        <p:txBody>
          <a:bodyPr/>
          <a:lstStyle/>
          <a:p>
            <a:r>
              <a:rPr lang="en-US" dirty="0"/>
              <a:t>Visual Studio can generate an XML file from XML-doc comments</a:t>
            </a:r>
          </a:p>
          <a:p>
            <a:r>
              <a:rPr lang="en-US" dirty="0"/>
              <a:t>Right-click on project, choose </a:t>
            </a:r>
            <a:r>
              <a:rPr lang="en-US" b="1" dirty="0"/>
              <a:t>Properties | Build | Output</a:t>
            </a:r>
          </a:p>
          <a:p>
            <a:r>
              <a:rPr lang="en-US" dirty="0"/>
              <a:t>Tick off </a:t>
            </a:r>
            <a:r>
              <a:rPr lang="en-US" b="1" dirty="0"/>
              <a:t>Generate a file containing API documentation</a:t>
            </a:r>
          </a:p>
          <a:p>
            <a:r>
              <a:rPr lang="en-US" dirty="0"/>
              <a:t>Optional: fill in path for where to place generated file</a:t>
            </a:r>
          </a:p>
          <a:p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EFB97A08-CD29-F779-871C-A36C89665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7818" y="2067546"/>
            <a:ext cx="4835614" cy="368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20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lede 4">
            <a:extLst>
              <a:ext uri="{FF2B5EF4-FFF2-40B4-BE49-F238E27FC236}">
                <a16:creationId xmlns:a16="http://schemas.microsoft.com/office/drawing/2014/main" id="{CDAF802D-E449-032C-C87C-319C91D8D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9565" y="674878"/>
            <a:ext cx="10432869" cy="486561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Håndskrift 5">
                <a:extLst>
                  <a:ext uri="{FF2B5EF4-FFF2-40B4-BE49-F238E27FC236}">
                    <a16:creationId xmlns:a16="http://schemas.microsoft.com/office/drawing/2014/main" id="{9F5AAEEF-A956-16F5-A551-22B05BAAD519}"/>
                  </a:ext>
                </a:extLst>
              </p14:cNvPr>
              <p14:cNvContentPartPr/>
              <p14:nvPr/>
            </p14:nvContentPartPr>
            <p14:xfrm>
              <a:off x="735309" y="3117189"/>
              <a:ext cx="45360" cy="1780920"/>
            </p14:xfrm>
          </p:contentPart>
        </mc:Choice>
        <mc:Fallback xmlns="">
          <p:pic>
            <p:nvPicPr>
              <p:cNvPr id="6" name="Håndskrift 5">
                <a:extLst>
                  <a:ext uri="{FF2B5EF4-FFF2-40B4-BE49-F238E27FC236}">
                    <a16:creationId xmlns:a16="http://schemas.microsoft.com/office/drawing/2014/main" id="{9F5AAEEF-A956-16F5-A551-22B05BAAD5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81669" y="3009549"/>
                <a:ext cx="153000" cy="199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3566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0C368840-CAC4-6ACD-9F8F-9EEDE4FDD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370" y="1154764"/>
            <a:ext cx="10280469" cy="3554820"/>
          </a:xfrm>
          <a:prstGeom prst="rect">
            <a:avLst/>
          </a:prstGeom>
        </p:spPr>
      </p:pic>
      <p:sp>
        <p:nvSpPr>
          <p:cNvPr id="10" name="Ellipse 9">
            <a:extLst>
              <a:ext uri="{FF2B5EF4-FFF2-40B4-BE49-F238E27FC236}">
                <a16:creationId xmlns:a16="http://schemas.microsoft.com/office/drawing/2014/main" id="{B11525AF-A130-28D5-F280-BA35C3F0B9BE}"/>
              </a:ext>
            </a:extLst>
          </p:cNvPr>
          <p:cNvSpPr/>
          <p:nvPr/>
        </p:nvSpPr>
        <p:spPr>
          <a:xfrm>
            <a:off x="7621361" y="2320834"/>
            <a:ext cx="1579244" cy="5399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  <p:sp>
        <p:nvSpPr>
          <p:cNvPr id="11" name="Ellipse 10">
            <a:extLst>
              <a:ext uri="{FF2B5EF4-FFF2-40B4-BE49-F238E27FC236}">
                <a16:creationId xmlns:a16="http://schemas.microsoft.com/office/drawing/2014/main" id="{9968A982-3F80-9BB3-35E0-CE4D3DA87006}"/>
              </a:ext>
            </a:extLst>
          </p:cNvPr>
          <p:cNvSpPr/>
          <p:nvPr/>
        </p:nvSpPr>
        <p:spPr>
          <a:xfrm>
            <a:off x="1279072" y="3844834"/>
            <a:ext cx="1579244" cy="53993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5230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322DD91F-6010-29F7-C656-3C7D787D7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011" y="156261"/>
            <a:ext cx="6657720" cy="654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030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kstfelt 3">
            <a:extLst>
              <a:ext uri="{FF2B5EF4-FFF2-40B4-BE49-F238E27FC236}">
                <a16:creationId xmlns:a16="http://schemas.microsoft.com/office/drawing/2014/main" id="{8870C24F-F877-8AA8-584C-61B26F3D7E04}"/>
              </a:ext>
            </a:extLst>
          </p:cNvPr>
          <p:cNvSpPr txBox="1"/>
          <p:nvPr/>
        </p:nvSpPr>
        <p:spPr>
          <a:xfrm>
            <a:off x="2069647" y="1800225"/>
            <a:ext cx="795281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9200"/>
              <a:t>WHY…?</a:t>
            </a:r>
            <a:endParaRPr lang="da-DK" sz="19200" dirty="0"/>
          </a:p>
        </p:txBody>
      </p:sp>
    </p:spTree>
    <p:extLst>
      <p:ext uri="{BB962C8B-B14F-4D97-AF65-F5344CB8AC3E}">
        <p14:creationId xmlns:p14="http://schemas.microsoft.com/office/powerpoint/2010/main" val="169878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1EBA08B-3D61-BB90-B8B5-373A71F5B7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 artefacts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A67558F-B297-0AFC-2CCB-6C252EAABD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09632" cy="4351338"/>
          </a:xfrm>
        </p:spPr>
        <p:txBody>
          <a:bodyPr/>
          <a:lstStyle/>
          <a:p>
            <a:r>
              <a:rPr lang="en-US" dirty="0"/>
              <a:t>I have an </a:t>
            </a:r>
            <a:r>
              <a:rPr lang="en-US" b="1" dirty="0"/>
              <a:t>.xml </a:t>
            </a:r>
            <a:r>
              <a:rPr lang="en-US" dirty="0"/>
              <a:t>file… so what…?</a:t>
            </a:r>
          </a:p>
          <a:p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by </a:t>
            </a:r>
            <a:r>
              <a:rPr lang="da-DK" dirty="0" err="1"/>
              <a:t>various</a:t>
            </a:r>
            <a:r>
              <a:rPr lang="da-DK" dirty="0"/>
              <a:t> </a:t>
            </a:r>
            <a:r>
              <a:rPr lang="da-DK" u="sng" dirty="0" err="1"/>
              <a:t>external</a:t>
            </a:r>
            <a:r>
              <a:rPr lang="da-DK" u="sng" dirty="0"/>
              <a:t> </a:t>
            </a:r>
            <a:r>
              <a:rPr lang="da-DK" u="sng" dirty="0" err="1"/>
              <a:t>tools</a:t>
            </a:r>
            <a:r>
              <a:rPr lang="da-DK" dirty="0"/>
              <a:t> for </a:t>
            </a:r>
            <a:r>
              <a:rPr lang="da-DK" dirty="0" err="1"/>
              <a:t>generating</a:t>
            </a:r>
            <a:r>
              <a:rPr lang="da-DK" dirty="0"/>
              <a:t> </a:t>
            </a:r>
            <a:r>
              <a:rPr lang="da-DK" dirty="0" err="1"/>
              <a:t>documentation</a:t>
            </a:r>
            <a:r>
              <a:rPr lang="da-DK" dirty="0"/>
              <a:t> </a:t>
            </a:r>
            <a:r>
              <a:rPr lang="da-DK" dirty="0" err="1"/>
              <a:t>artefacts</a:t>
            </a:r>
            <a:endParaRPr lang="da-DK" dirty="0"/>
          </a:p>
          <a:p>
            <a:pPr lvl="1"/>
            <a:r>
              <a:rPr lang="da-DK" i="1" dirty="0" err="1"/>
              <a:t>Sandcastle</a:t>
            </a:r>
            <a:endParaRPr lang="da-DK" i="1" dirty="0"/>
          </a:p>
          <a:p>
            <a:pPr lvl="1"/>
            <a:r>
              <a:rPr lang="da-DK" i="1" dirty="0" err="1"/>
              <a:t>GhostDoc</a:t>
            </a:r>
            <a:endParaRPr lang="da-DK" i="1" dirty="0"/>
          </a:p>
          <a:p>
            <a:pPr lvl="1"/>
            <a:r>
              <a:rPr lang="da-DK" i="1" dirty="0" err="1"/>
              <a:t>DocFX</a:t>
            </a:r>
            <a:endParaRPr lang="da-DK" i="1" dirty="0"/>
          </a:p>
          <a:p>
            <a:pPr lvl="1"/>
            <a:r>
              <a:rPr lang="da-DK" i="1" dirty="0" err="1"/>
              <a:t>Doxygen</a:t>
            </a:r>
            <a:endParaRPr lang="da-DK" i="1" dirty="0"/>
          </a:p>
          <a:p>
            <a:pPr lvl="1"/>
            <a:r>
              <a:rPr lang="da-DK" dirty="0"/>
              <a:t>…and </a:t>
            </a:r>
            <a:r>
              <a:rPr lang="da-DK" dirty="0" err="1"/>
              <a:t>probably</a:t>
            </a:r>
            <a:r>
              <a:rPr lang="da-DK" dirty="0"/>
              <a:t> </a:t>
            </a:r>
            <a:r>
              <a:rPr lang="da-DK" dirty="0" err="1"/>
              <a:t>others</a:t>
            </a:r>
            <a:endParaRPr lang="da-DK" dirty="0"/>
          </a:p>
        </p:txBody>
      </p:sp>
      <p:pic>
        <p:nvPicPr>
          <p:cNvPr id="1026" name="Picture 2" descr="monty python and there was much rejoicing GIF">
            <a:extLst>
              <a:ext uri="{FF2B5EF4-FFF2-40B4-BE49-F238E27FC236}">
                <a16:creationId xmlns:a16="http://schemas.microsoft.com/office/drawing/2014/main" id="{A0DA7E88-4C1E-5731-82DC-00B3E85A3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868" y="2181225"/>
            <a:ext cx="352425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155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79562B-2905-E0F8-DEDC-4BFD420D5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documentation with </a:t>
            </a:r>
            <a:r>
              <a:rPr lang="en-US" b="1" dirty="0" err="1"/>
              <a:t>Doxygen</a:t>
            </a:r>
            <a:r>
              <a:rPr lang="en-US" dirty="0"/>
              <a:t>	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62D38546-18EB-02FC-9D00-A22B7EBA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68764"/>
          </a:xfrm>
        </p:spPr>
        <p:txBody>
          <a:bodyPr/>
          <a:lstStyle/>
          <a:p>
            <a:r>
              <a:rPr lang="en-US" dirty="0"/>
              <a:t>NB: Not claiming </a:t>
            </a:r>
            <a:r>
              <a:rPr lang="en-US" b="1" dirty="0" err="1"/>
              <a:t>Doxygen</a:t>
            </a:r>
            <a:r>
              <a:rPr lang="en-US" dirty="0"/>
              <a:t> to be superior, only used as an example.</a:t>
            </a:r>
          </a:p>
          <a:p>
            <a:r>
              <a:rPr lang="en-US" dirty="0"/>
              <a:t>Free, go to: </a:t>
            </a:r>
            <a:r>
              <a:rPr lang="en-US" dirty="0">
                <a:hlinkClick r:id="rId2"/>
              </a:rPr>
              <a:t>https://www.doxygen.nl/download.html</a:t>
            </a:r>
            <a:endParaRPr lang="en-US" dirty="0"/>
          </a:p>
          <a:p>
            <a:r>
              <a:rPr lang="en-US" dirty="0"/>
              <a:t>Download and install </a:t>
            </a:r>
            <a:r>
              <a:rPr lang="en-US"/>
              <a:t>latest version</a:t>
            </a:r>
            <a:endParaRPr lang="en-US" dirty="0"/>
          </a:p>
          <a:p>
            <a:r>
              <a:rPr lang="en-US" dirty="0"/>
              <a:t>NB: Does </a:t>
            </a:r>
            <a:r>
              <a:rPr lang="en-US" u="sng" dirty="0"/>
              <a:t>not</a:t>
            </a:r>
            <a:r>
              <a:rPr lang="en-US" dirty="0"/>
              <a:t> require </a:t>
            </a:r>
            <a:r>
              <a:rPr lang="en-US" b="1" dirty="0"/>
              <a:t>.xml </a:t>
            </a:r>
            <a:r>
              <a:rPr lang="en-US" dirty="0"/>
              <a:t>file to be generated!</a:t>
            </a:r>
            <a:endParaRPr lang="da-DK" dirty="0"/>
          </a:p>
        </p:txBody>
      </p:sp>
      <p:pic>
        <p:nvPicPr>
          <p:cNvPr id="5" name="Billede 4">
            <a:extLst>
              <a:ext uri="{FF2B5EF4-FFF2-40B4-BE49-F238E27FC236}">
                <a16:creationId xmlns:a16="http://schemas.microsoft.com/office/drawing/2014/main" id="{904330BF-090E-DAD6-2514-044B8AE94F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594" y="4399039"/>
            <a:ext cx="10266520" cy="194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8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8769D852-054C-94A4-660E-E8803DF57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365" y="535351"/>
            <a:ext cx="10585269" cy="196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1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Billede 10">
            <a:extLst>
              <a:ext uri="{FF2B5EF4-FFF2-40B4-BE49-F238E27FC236}">
                <a16:creationId xmlns:a16="http://schemas.microsoft.com/office/drawing/2014/main" id="{5124D13D-7B09-0AAA-7784-666562AF1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3" y="526867"/>
            <a:ext cx="5864596" cy="5819134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00F7A95-7567-99F9-B5F1-ABF74F9193F3}"/>
              </a:ext>
            </a:extLst>
          </p:cNvPr>
          <p:cNvSpPr/>
          <p:nvPr/>
        </p:nvSpPr>
        <p:spPr>
          <a:xfrm>
            <a:off x="8611417" y="2284911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D055E8-8BF5-06E6-DE29-5E0E594661A8}"/>
              </a:ext>
            </a:extLst>
          </p:cNvPr>
          <p:cNvSpPr/>
          <p:nvPr/>
        </p:nvSpPr>
        <p:spPr>
          <a:xfrm>
            <a:off x="8611417" y="3829321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892474A-A8FC-C9ED-5998-B2B2B820F825}"/>
              </a:ext>
            </a:extLst>
          </p:cNvPr>
          <p:cNvSpPr/>
          <p:nvPr/>
        </p:nvSpPr>
        <p:spPr>
          <a:xfrm>
            <a:off x="8611417" y="4757328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4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8" name="Ellipse 7">
            <a:extLst>
              <a:ext uri="{FF2B5EF4-FFF2-40B4-BE49-F238E27FC236}">
                <a16:creationId xmlns:a16="http://schemas.microsoft.com/office/drawing/2014/main" id="{E418203C-F2A1-E5C0-ABD3-B37F02751333}"/>
              </a:ext>
            </a:extLst>
          </p:cNvPr>
          <p:cNvSpPr/>
          <p:nvPr/>
        </p:nvSpPr>
        <p:spPr>
          <a:xfrm>
            <a:off x="8630128" y="5549503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5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CC295059-C6BF-3D24-7AB9-FED9367E1EA4}"/>
              </a:ext>
            </a:extLst>
          </p:cNvPr>
          <p:cNvSpPr/>
          <p:nvPr/>
        </p:nvSpPr>
        <p:spPr>
          <a:xfrm>
            <a:off x="5761034" y="4217396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da-DK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906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6878DAE3-1D80-DFEA-4D8B-EC6B7D83FE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914" y="524559"/>
            <a:ext cx="5860240" cy="581481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00F7A95-7567-99F9-B5F1-ABF74F9193F3}"/>
              </a:ext>
            </a:extLst>
          </p:cNvPr>
          <p:cNvSpPr/>
          <p:nvPr/>
        </p:nvSpPr>
        <p:spPr>
          <a:xfrm>
            <a:off x="8630128" y="2488747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D055E8-8BF5-06E6-DE29-5E0E594661A8}"/>
              </a:ext>
            </a:extLst>
          </p:cNvPr>
          <p:cNvSpPr/>
          <p:nvPr/>
        </p:nvSpPr>
        <p:spPr>
          <a:xfrm>
            <a:off x="8612474" y="3715217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892474A-A8FC-C9ED-5998-B2B2B820F825}"/>
              </a:ext>
            </a:extLst>
          </p:cNvPr>
          <p:cNvSpPr/>
          <p:nvPr/>
        </p:nvSpPr>
        <p:spPr>
          <a:xfrm>
            <a:off x="8611417" y="5577833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3</a:t>
            </a:r>
            <a:endParaRPr lang="da-DK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1685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86877F9E-CB0E-51DF-FADE-381FDAC7A4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776" y="521593"/>
            <a:ext cx="5904567" cy="5858795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00F7A95-7567-99F9-B5F1-ABF74F9193F3}"/>
              </a:ext>
            </a:extLst>
          </p:cNvPr>
          <p:cNvSpPr/>
          <p:nvPr/>
        </p:nvSpPr>
        <p:spPr>
          <a:xfrm>
            <a:off x="8651286" y="2268312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D055E8-8BF5-06E6-DE29-5E0E594661A8}"/>
              </a:ext>
            </a:extLst>
          </p:cNvPr>
          <p:cNvSpPr/>
          <p:nvPr/>
        </p:nvSpPr>
        <p:spPr>
          <a:xfrm>
            <a:off x="8651017" y="5544017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9" name="Ellipse 8">
            <a:extLst>
              <a:ext uri="{FF2B5EF4-FFF2-40B4-BE49-F238E27FC236}">
                <a16:creationId xmlns:a16="http://schemas.microsoft.com/office/drawing/2014/main" id="{020C2EE6-2DBA-6FFE-AA7F-4931297CF29A}"/>
              </a:ext>
            </a:extLst>
          </p:cNvPr>
          <p:cNvSpPr/>
          <p:nvPr/>
        </p:nvSpPr>
        <p:spPr>
          <a:xfrm>
            <a:off x="7097349" y="2808244"/>
            <a:ext cx="589325" cy="559524"/>
          </a:xfrm>
          <a:prstGeom prst="ellipse">
            <a:avLst/>
          </a:prstGeom>
          <a:noFill/>
          <a:ln w="38100">
            <a:solidFill>
              <a:schemeClr val="accent2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</a:rPr>
              <a:t>1a</a:t>
            </a:r>
            <a:endParaRPr lang="da-DK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477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CDA20D0B-D05B-619B-2D93-1573A38AF6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504" y="576950"/>
            <a:ext cx="5860240" cy="581481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00F7A95-7567-99F9-B5F1-ABF74F9193F3}"/>
              </a:ext>
            </a:extLst>
          </p:cNvPr>
          <p:cNvSpPr/>
          <p:nvPr/>
        </p:nvSpPr>
        <p:spPr>
          <a:xfrm>
            <a:off x="8659554" y="2770415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D055E8-8BF5-06E6-DE29-5E0E594661A8}"/>
              </a:ext>
            </a:extLst>
          </p:cNvPr>
          <p:cNvSpPr/>
          <p:nvPr/>
        </p:nvSpPr>
        <p:spPr>
          <a:xfrm>
            <a:off x="8650436" y="5609332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da-DK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679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lede 2">
            <a:extLst>
              <a:ext uri="{FF2B5EF4-FFF2-40B4-BE49-F238E27FC236}">
                <a16:creationId xmlns:a16="http://schemas.microsoft.com/office/drawing/2014/main" id="{EA5FDCB1-BB01-09C3-BB29-BB88494ED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6525" y="576950"/>
            <a:ext cx="5860240" cy="5814812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100F7A95-7567-99F9-B5F1-ABF74F9193F3}"/>
              </a:ext>
            </a:extLst>
          </p:cNvPr>
          <p:cNvSpPr/>
          <p:nvPr/>
        </p:nvSpPr>
        <p:spPr>
          <a:xfrm>
            <a:off x="8650436" y="1255940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1</a:t>
            </a:r>
            <a:endParaRPr lang="da-DK" sz="3200" dirty="0">
              <a:solidFill>
                <a:schemeClr val="tx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6CD055E8-8BF5-06E6-DE29-5E0E594661A8}"/>
              </a:ext>
            </a:extLst>
          </p:cNvPr>
          <p:cNvSpPr/>
          <p:nvPr/>
        </p:nvSpPr>
        <p:spPr>
          <a:xfrm>
            <a:off x="4841796" y="2490575"/>
            <a:ext cx="540000" cy="53993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solidFill>
                  <a:schemeClr val="tx1"/>
                </a:solidFill>
              </a:rPr>
              <a:t>2</a:t>
            </a:r>
            <a:endParaRPr lang="da-DK" sz="3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283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D5873CEF-05E1-EEF0-66EA-DFBBC7B62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6047" y="576949"/>
            <a:ext cx="5861163" cy="581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96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>
            <a:extLst>
              <a:ext uri="{FF2B5EF4-FFF2-40B4-BE49-F238E27FC236}">
                <a16:creationId xmlns:a16="http://schemas.microsoft.com/office/drawing/2014/main" id="{189DA289-A469-1EFF-4629-0C7DDC159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411" y="389428"/>
            <a:ext cx="11308080" cy="1313743"/>
          </a:xfrm>
          <a:prstGeom prst="rect">
            <a:avLst/>
          </a:prstGeom>
        </p:spPr>
      </p:pic>
      <p:pic>
        <p:nvPicPr>
          <p:cNvPr id="10" name="Billede 9">
            <a:extLst>
              <a:ext uri="{FF2B5EF4-FFF2-40B4-BE49-F238E27FC236}">
                <a16:creationId xmlns:a16="http://schemas.microsoft.com/office/drawing/2014/main" id="{21EA8649-A523-BAC4-6A10-66820DE3AD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434" y="2687255"/>
            <a:ext cx="10337074" cy="1483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851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198E7-52CC-C76E-CFD3-39FB5641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anchor="b">
            <a:normAutofit/>
          </a:bodyPr>
          <a:lstStyle/>
          <a:p>
            <a:r>
              <a:rPr lang="en-US" sz="5000"/>
              <a:t>Why document code…?</a:t>
            </a:r>
            <a:endParaRPr lang="da-DK" sz="5000"/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416112-EB85-336F-3F78-9886A9EB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320668"/>
          </a:xfrm>
        </p:spPr>
        <p:txBody>
          <a:bodyPr>
            <a:normAutofit/>
          </a:bodyPr>
          <a:lstStyle/>
          <a:p>
            <a:r>
              <a:rPr lang="en-US" sz="2200"/>
              <a:t>Code lives longer than you think…</a:t>
            </a:r>
          </a:p>
          <a:p>
            <a:r>
              <a:rPr lang="en-US" sz="2200"/>
              <a:t>Code </a:t>
            </a:r>
            <a:r>
              <a:rPr lang="en-US" sz="2200" u="sng"/>
              <a:t>changes hands</a:t>
            </a:r>
            <a:r>
              <a:rPr lang="en-US" sz="2200"/>
              <a:t> more often than you think…</a:t>
            </a:r>
          </a:p>
          <a:p>
            <a:r>
              <a:rPr lang="en-US" sz="2200"/>
              <a:t>Your memory is poorer than you think…</a:t>
            </a:r>
            <a:endParaRPr lang="da-DK" sz="2200"/>
          </a:p>
        </p:txBody>
      </p:sp>
      <p:pic>
        <p:nvPicPr>
          <p:cNvPr id="5" name="Picture 4" descr="One glowing light bulb in sea of unlit bulbs">
            <a:extLst>
              <a:ext uri="{FF2B5EF4-FFF2-40B4-BE49-F238E27FC236}">
                <a16:creationId xmlns:a16="http://schemas.microsoft.com/office/drawing/2014/main" id="{9AEC3829-B8E8-D85F-0720-82A64F1390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773" r="10000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732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>
            <a:extLst>
              <a:ext uri="{FF2B5EF4-FFF2-40B4-BE49-F238E27FC236}">
                <a16:creationId xmlns:a16="http://schemas.microsoft.com/office/drawing/2014/main" id="{8932B3F2-70C8-6AE3-2DF0-0AA00C4C5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227674"/>
            <a:ext cx="10324773" cy="652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971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66198E7-52CC-C76E-CFD3-39FB56417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Why document code…?</a:t>
            </a:r>
            <a:endParaRPr lang="da-DK" sz="5400"/>
          </a:p>
        </p:txBody>
      </p:sp>
      <p:pic>
        <p:nvPicPr>
          <p:cNvPr id="5" name="Picture 4" descr="Pen placed on top of a signature line">
            <a:extLst>
              <a:ext uri="{FF2B5EF4-FFF2-40B4-BE49-F238E27FC236}">
                <a16:creationId xmlns:a16="http://schemas.microsoft.com/office/drawing/2014/main" id="{CAA2E3A7-36DD-9394-2B29-95207C68A1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25" r="5330" b="-2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34416112-EB85-336F-3F78-9886A9EB1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5959916" cy="3483864"/>
          </a:xfrm>
        </p:spPr>
        <p:txBody>
          <a:bodyPr>
            <a:normAutofit/>
          </a:bodyPr>
          <a:lstStyle/>
          <a:p>
            <a:r>
              <a:rPr lang="en-US" sz="2200"/>
              <a:t>External pressure: laws, standards, etc..</a:t>
            </a:r>
          </a:p>
          <a:p>
            <a:r>
              <a:rPr lang="en-US" sz="2200"/>
              <a:t>Day 1 collaboration made easier</a:t>
            </a:r>
          </a:p>
          <a:p>
            <a:r>
              <a:rPr lang="en-US" sz="2200"/>
              <a:t>Teases out </a:t>
            </a:r>
            <a:r>
              <a:rPr lang="en-US" sz="2200" b="1"/>
              <a:t>requirement clarity </a:t>
            </a:r>
            <a:r>
              <a:rPr lang="en-US" sz="2200"/>
              <a:t>: if you cannot describe what a function is supposed to do -&gt; </a:t>
            </a:r>
            <a:r>
              <a:rPr lang="en-US" sz="2200">
                <a:solidFill>
                  <a:srgbClr val="FF0000"/>
                </a:solidFill>
              </a:rPr>
              <a:t>red flag</a:t>
            </a:r>
            <a:r>
              <a:rPr lang="en-US" sz="2200"/>
              <a:t>.</a:t>
            </a:r>
          </a:p>
          <a:p>
            <a:r>
              <a:rPr lang="en-US" sz="2200"/>
              <a:t>Teases out </a:t>
            </a:r>
            <a:r>
              <a:rPr lang="en-US" sz="2200" b="1"/>
              <a:t>code clarity</a:t>
            </a:r>
            <a:r>
              <a:rPr lang="en-US" sz="2200"/>
              <a:t>: why is the code not self-explanatory…?</a:t>
            </a:r>
          </a:p>
          <a:p>
            <a:endParaRPr lang="da-DK" sz="2200"/>
          </a:p>
        </p:txBody>
      </p:sp>
    </p:spTree>
    <p:extLst>
      <p:ext uri="{BB962C8B-B14F-4D97-AF65-F5344CB8AC3E}">
        <p14:creationId xmlns:p14="http://schemas.microsoft.com/office/powerpoint/2010/main" val="12224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F4FA311-9E81-0173-4246-ED29476BC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296" y="329184"/>
            <a:ext cx="6894576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Forms of documentation</a:t>
            </a:r>
            <a:endParaRPr lang="da-DK" sz="5400"/>
          </a:p>
        </p:txBody>
      </p:sp>
      <p:pic>
        <p:nvPicPr>
          <p:cNvPr id="5" name="Picture 4" descr="Large skydiving group mid-air">
            <a:extLst>
              <a:ext uri="{FF2B5EF4-FFF2-40B4-BE49-F238E27FC236}">
                <a16:creationId xmlns:a16="http://schemas.microsoft.com/office/drawing/2014/main" id="{BF9455E9-A614-C8BB-8B64-A3B69B987D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936" r="29768"/>
          <a:stretch/>
        </p:blipFill>
        <p:spPr>
          <a:xfrm>
            <a:off x="20" y="1"/>
            <a:ext cx="4052522" cy="6858000"/>
          </a:xfrm>
          <a:custGeom>
            <a:avLst/>
            <a:gdLst/>
            <a:ahLst/>
            <a:cxnLst/>
            <a:rect l="l" t="t" r="r" b="b"/>
            <a:pathLst>
              <a:path w="4052542" h="6858000">
                <a:moveTo>
                  <a:pt x="0" y="0"/>
                </a:moveTo>
                <a:lnTo>
                  <a:pt x="4020923" y="0"/>
                </a:lnTo>
                <a:lnTo>
                  <a:pt x="4022656" y="14697"/>
                </a:lnTo>
                <a:cubicBezTo>
                  <a:pt x="4037606" y="98462"/>
                  <a:pt x="4035072" y="183369"/>
                  <a:pt x="4039126" y="267642"/>
                </a:cubicBezTo>
                <a:cubicBezTo>
                  <a:pt x="4043941" y="370699"/>
                  <a:pt x="4037860" y="474136"/>
                  <a:pt x="4035579" y="577446"/>
                </a:cubicBezTo>
                <a:cubicBezTo>
                  <a:pt x="4033805" y="665399"/>
                  <a:pt x="4025063" y="753226"/>
                  <a:pt x="4027724" y="841306"/>
                </a:cubicBezTo>
                <a:cubicBezTo>
                  <a:pt x="4027914" y="844352"/>
                  <a:pt x="4027914" y="847398"/>
                  <a:pt x="4027724" y="850444"/>
                </a:cubicBezTo>
                <a:cubicBezTo>
                  <a:pt x="4019615" y="947281"/>
                  <a:pt x="4019615" y="1044626"/>
                  <a:pt x="4027724" y="1141464"/>
                </a:cubicBezTo>
                <a:cubicBezTo>
                  <a:pt x="4030296" y="1181772"/>
                  <a:pt x="4029574" y="1222221"/>
                  <a:pt x="4025570" y="1262415"/>
                </a:cubicBezTo>
                <a:cubicBezTo>
                  <a:pt x="4021769" y="1313563"/>
                  <a:pt x="4009606" y="1365472"/>
                  <a:pt x="4018348" y="1416238"/>
                </a:cubicBezTo>
                <a:cubicBezTo>
                  <a:pt x="4024037" y="1458058"/>
                  <a:pt x="4027166" y="1500194"/>
                  <a:pt x="4027724" y="1542394"/>
                </a:cubicBezTo>
                <a:cubicBezTo>
                  <a:pt x="4032158" y="1636820"/>
                  <a:pt x="4027977" y="1731753"/>
                  <a:pt x="4026330" y="1826433"/>
                </a:cubicBezTo>
                <a:cubicBezTo>
                  <a:pt x="4024556" y="1936724"/>
                  <a:pt x="4027344" y="2047015"/>
                  <a:pt x="4018475" y="2157432"/>
                </a:cubicBezTo>
                <a:cubicBezTo>
                  <a:pt x="4013597" y="2246629"/>
                  <a:pt x="4013597" y="2336029"/>
                  <a:pt x="4018475" y="2425226"/>
                </a:cubicBezTo>
                <a:cubicBezTo>
                  <a:pt x="4020882" y="2506961"/>
                  <a:pt x="4033172" y="2587934"/>
                  <a:pt x="4031145" y="2670557"/>
                </a:cubicBezTo>
                <a:cubicBezTo>
                  <a:pt x="4028737" y="2766886"/>
                  <a:pt x="4017335" y="2862962"/>
                  <a:pt x="4020882" y="2959546"/>
                </a:cubicBezTo>
                <a:cubicBezTo>
                  <a:pt x="4022529" y="3005617"/>
                  <a:pt x="4022656" y="3051688"/>
                  <a:pt x="4023543" y="3097758"/>
                </a:cubicBezTo>
                <a:cubicBezTo>
                  <a:pt x="4024683" y="3153221"/>
                  <a:pt x="4034692" y="3208556"/>
                  <a:pt x="4029117" y="3263892"/>
                </a:cubicBezTo>
                <a:cubicBezTo>
                  <a:pt x="4019869" y="3356161"/>
                  <a:pt x="3995923" y="3446906"/>
                  <a:pt x="4010873" y="3541459"/>
                </a:cubicBezTo>
                <a:cubicBezTo>
                  <a:pt x="4019108" y="3593495"/>
                  <a:pt x="4028357" y="3645658"/>
                  <a:pt x="4033172" y="3698201"/>
                </a:cubicBezTo>
                <a:cubicBezTo>
                  <a:pt x="4037353" y="3745160"/>
                  <a:pt x="4047868" y="3792881"/>
                  <a:pt x="4039886" y="3839586"/>
                </a:cubicBezTo>
                <a:cubicBezTo>
                  <a:pt x="4033045" y="3879565"/>
                  <a:pt x="4036592" y="3919544"/>
                  <a:pt x="4031271" y="3959523"/>
                </a:cubicBezTo>
                <a:cubicBezTo>
                  <a:pt x="4024303" y="4011939"/>
                  <a:pt x="4020629" y="4065244"/>
                  <a:pt x="4015308" y="4118042"/>
                </a:cubicBezTo>
                <a:cubicBezTo>
                  <a:pt x="4010620" y="4165889"/>
                  <a:pt x="4006946" y="4213610"/>
                  <a:pt x="4019615" y="4258539"/>
                </a:cubicBezTo>
                <a:cubicBezTo>
                  <a:pt x="4050656" y="4371622"/>
                  <a:pt x="4033679" y="4484070"/>
                  <a:pt x="4022023" y="4596391"/>
                </a:cubicBezTo>
                <a:cubicBezTo>
                  <a:pt x="4016321" y="4650965"/>
                  <a:pt x="4007959" y="4708712"/>
                  <a:pt x="4020629" y="4758718"/>
                </a:cubicBezTo>
                <a:cubicBezTo>
                  <a:pt x="4043941" y="4847432"/>
                  <a:pt x="4025697" y="4931705"/>
                  <a:pt x="4015561" y="5016866"/>
                </a:cubicBezTo>
                <a:cubicBezTo>
                  <a:pt x="4003335" y="5100174"/>
                  <a:pt x="4005096" y="5184929"/>
                  <a:pt x="4020756" y="5267654"/>
                </a:cubicBezTo>
                <a:cubicBezTo>
                  <a:pt x="4033172" y="5326035"/>
                  <a:pt x="4033172" y="5385432"/>
                  <a:pt x="4034692" y="5444194"/>
                </a:cubicBezTo>
                <a:cubicBezTo>
                  <a:pt x="4035579" y="5481001"/>
                  <a:pt x="4022023" y="5518441"/>
                  <a:pt x="4013027" y="5555120"/>
                </a:cubicBezTo>
                <a:cubicBezTo>
                  <a:pt x="3996937" y="5621371"/>
                  <a:pt x="3991109" y="5688636"/>
                  <a:pt x="4013027" y="5753237"/>
                </a:cubicBezTo>
                <a:cubicBezTo>
                  <a:pt x="4043561" y="5842713"/>
                  <a:pt x="4061045" y="5932189"/>
                  <a:pt x="4048375" y="6026870"/>
                </a:cubicBezTo>
                <a:cubicBezTo>
                  <a:pt x="4041027" y="6085251"/>
                  <a:pt x="4039380" y="6144902"/>
                  <a:pt x="4028357" y="6202522"/>
                </a:cubicBezTo>
                <a:cubicBezTo>
                  <a:pt x="4010240" y="6298091"/>
                  <a:pt x="4016701" y="6393024"/>
                  <a:pt x="4031145" y="6487196"/>
                </a:cubicBezTo>
                <a:cubicBezTo>
                  <a:pt x="4041293" y="6565885"/>
                  <a:pt x="4042395" y="6645474"/>
                  <a:pt x="4034439" y="6724403"/>
                </a:cubicBezTo>
                <a:lnTo>
                  <a:pt x="402520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6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xmlns="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F2460F1-6CBA-066E-ED7B-CD51D8F0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2706624"/>
            <a:ext cx="6894576" cy="3483864"/>
          </a:xfrm>
        </p:spPr>
        <p:txBody>
          <a:bodyPr>
            <a:normAutofit/>
          </a:bodyPr>
          <a:lstStyle/>
          <a:p>
            <a:r>
              <a:rPr lang="en-US" sz="2200"/>
              <a:t>High-level: diagrams, architecture descriptions, etc..</a:t>
            </a:r>
          </a:p>
          <a:p>
            <a:r>
              <a:rPr lang="en-US" sz="2200" b="1"/>
              <a:t>NB</a:t>
            </a:r>
            <a:r>
              <a:rPr lang="en-US" sz="2200"/>
              <a:t>: A process artifact like a diagram can play two roles:</a:t>
            </a:r>
          </a:p>
          <a:p>
            <a:pPr lvl="1"/>
            <a:r>
              <a:rPr lang="en-US" sz="2200"/>
              <a:t>Means of communication during development</a:t>
            </a:r>
          </a:p>
          <a:p>
            <a:pPr lvl="1"/>
            <a:r>
              <a:rPr lang="en-US" sz="2200"/>
              <a:t>Documentation after development</a:t>
            </a:r>
          </a:p>
          <a:p>
            <a:r>
              <a:rPr lang="en-US" sz="2200"/>
              <a:t>Be aware of the role of your artifacts!</a:t>
            </a:r>
          </a:p>
          <a:p>
            <a:r>
              <a:rPr lang="en-US" sz="2200"/>
              <a:t>This presentation will not focus on high-level documentation…</a:t>
            </a:r>
            <a:endParaRPr lang="da-DK" sz="2200"/>
          </a:p>
        </p:txBody>
      </p:sp>
    </p:spTree>
    <p:extLst>
      <p:ext uri="{BB962C8B-B14F-4D97-AF65-F5344CB8AC3E}">
        <p14:creationId xmlns:p14="http://schemas.microsoft.com/office/powerpoint/2010/main" val="367212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4FA311-9E81-0173-4246-ED29476BC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Forms of documentation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5F2460F1-6CBA-066E-ED7B-CD51D8F0A0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44196"/>
          </a:xfrm>
        </p:spPr>
        <p:txBody>
          <a:bodyPr/>
          <a:lstStyle/>
          <a:p>
            <a:r>
              <a:rPr lang="en-US"/>
              <a:t>Low-level: documentation directly integrated with code</a:t>
            </a:r>
          </a:p>
          <a:p>
            <a:r>
              <a:rPr lang="en-US"/>
              <a:t>Usually in the form of </a:t>
            </a:r>
            <a:r>
              <a:rPr lang="en-US" b="1"/>
              <a:t>comments</a:t>
            </a:r>
            <a:r>
              <a:rPr lang="en-US"/>
              <a:t>, which are “in-lined” with code</a:t>
            </a:r>
          </a:p>
          <a:p>
            <a:r>
              <a:rPr lang="en-US"/>
              <a:t>Classic comments in C#/.NET code:</a:t>
            </a:r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84473CD-921E-6C80-8F8B-BF2E74E3F397}"/>
              </a:ext>
            </a:extLst>
          </p:cNvPr>
          <p:cNvSpPr txBox="1"/>
          <p:nvPr/>
        </p:nvSpPr>
        <p:spPr>
          <a:xfrm>
            <a:off x="838200" y="3890283"/>
            <a:ext cx="826225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// This is a traditional comment</a:t>
            </a:r>
            <a:endParaRPr lang="en-US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sz="1800">
                <a:solidFill>
                  <a:srgbClr val="000000"/>
                </a:solidFill>
                <a:latin typeface="Cascadia Mono" panose="020B0609020000020004" pitchFamily="49" charset="0"/>
              </a:rPr>
              <a:t> a = 12;</a:t>
            </a:r>
          </a:p>
          <a:p>
            <a:endParaRPr lang="da-DK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en-US" sz="1800">
                <a:solidFill>
                  <a:srgbClr val="008000"/>
                </a:solidFill>
                <a:latin typeface="Cascadia Mono" panose="020B0609020000020004" pitchFamily="49" charset="0"/>
              </a:rPr>
              <a:t>/* This is also a traditional comment,</a:t>
            </a:r>
          </a:p>
          <a:p>
            <a:r>
              <a:rPr lang="da-DK" sz="1800">
                <a:solidFill>
                  <a:srgbClr val="008000"/>
                </a:solidFill>
                <a:latin typeface="Cascadia Mono" panose="020B0609020000020004" pitchFamily="49" charset="0"/>
              </a:rPr>
              <a:t>   but on multi-line form */</a:t>
            </a:r>
            <a:endParaRPr lang="da-DK" sz="180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800">
                <a:solidFill>
                  <a:srgbClr val="0000FF"/>
                </a:solidFill>
                <a:latin typeface="Cascadia Mono" panose="020B0609020000020004" pitchFamily="49" charset="0"/>
              </a:rPr>
              <a:t>int</a:t>
            </a:r>
            <a:r>
              <a:rPr lang="da-DK" sz="1800">
                <a:solidFill>
                  <a:srgbClr val="000000"/>
                </a:solidFill>
                <a:latin typeface="Cascadia Mono" panose="020B0609020000020004" pitchFamily="49" charset="0"/>
              </a:rPr>
              <a:t> b = 13; 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259605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65D6B-7B48-E54D-C502-5D77E947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Forms of documentation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88533E-F63C-D843-3564-4A28B8850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2346325"/>
          </a:xfrm>
        </p:spPr>
        <p:txBody>
          <a:bodyPr>
            <a:normAutofit/>
          </a:bodyPr>
          <a:lstStyle/>
          <a:p>
            <a:r>
              <a:rPr lang="en-US" dirty="0"/>
              <a:t>A newer form of comments is the </a:t>
            </a:r>
            <a:r>
              <a:rPr lang="en-US" b="1" dirty="0"/>
              <a:t>XML documentation comment</a:t>
            </a:r>
          </a:p>
          <a:p>
            <a:r>
              <a:rPr lang="en-US" dirty="0"/>
              <a:t>Starts with </a:t>
            </a:r>
            <a:r>
              <a:rPr lang="en-US"/>
              <a:t>three </a:t>
            </a:r>
            <a:r>
              <a:rPr lang="en-US" b="1"/>
              <a:t>///</a:t>
            </a:r>
            <a:r>
              <a:rPr lang="en-US"/>
              <a:t> </a:t>
            </a:r>
            <a:endParaRPr lang="en-US" dirty="0"/>
          </a:p>
          <a:p>
            <a:r>
              <a:rPr lang="en-US" dirty="0"/>
              <a:t>Usually surrounded with an XML tag</a:t>
            </a:r>
          </a:p>
          <a:p>
            <a:r>
              <a:rPr lang="da-DK" dirty="0"/>
              <a:t>Can </a:t>
            </a:r>
            <a:r>
              <a:rPr lang="da-DK" dirty="0" err="1"/>
              <a:t>be</a:t>
            </a:r>
            <a:r>
              <a:rPr lang="da-DK" dirty="0"/>
              <a:t> </a:t>
            </a:r>
            <a:r>
              <a:rPr lang="da-DK" dirty="0" err="1"/>
              <a:t>used</a:t>
            </a:r>
            <a:r>
              <a:rPr lang="da-DK" dirty="0"/>
              <a:t> to </a:t>
            </a:r>
            <a:r>
              <a:rPr lang="da-DK" dirty="0" err="1"/>
              <a:t>generate</a:t>
            </a:r>
            <a:r>
              <a:rPr lang="da-DK" dirty="0"/>
              <a:t> </a:t>
            </a:r>
            <a:r>
              <a:rPr lang="da-DK" dirty="0" err="1"/>
              <a:t>documentation</a:t>
            </a:r>
            <a:r>
              <a:rPr lang="da-DK" dirty="0"/>
              <a:t> </a:t>
            </a:r>
            <a:r>
              <a:rPr lang="da-DK" dirty="0" err="1"/>
              <a:t>artefacts</a:t>
            </a:r>
            <a:r>
              <a:rPr lang="da-DK" dirty="0"/>
              <a:t>!</a:t>
            </a: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F5BC94D7-4BC8-135B-B1F6-BDD9AEF665EB}"/>
              </a:ext>
            </a:extLst>
          </p:cNvPr>
          <p:cNvSpPr txBox="1"/>
          <p:nvPr/>
        </p:nvSpPr>
        <p:spPr>
          <a:xfrm>
            <a:off x="838200" y="4547507"/>
            <a:ext cx="101931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/// &lt;summary&gt;</a:t>
            </a:r>
          </a:p>
          <a:p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/// This is an XML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documentation</a:t>
            </a:r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 </a:t>
            </a:r>
            <a:r>
              <a:rPr lang="da-DK" dirty="0" err="1">
                <a:solidFill>
                  <a:srgbClr val="008000"/>
                </a:solidFill>
                <a:latin typeface="Cascadia Mono" panose="020B0609020000020004" pitchFamily="49" charset="0"/>
              </a:rPr>
              <a:t>comment</a:t>
            </a:r>
            <a:endParaRPr lang="da-DK" dirty="0">
              <a:solidFill>
                <a:srgbClr val="008000"/>
              </a:solidFill>
              <a:latin typeface="Cascadia Mono" panose="020B0609020000020004" pitchFamily="49" charset="0"/>
            </a:endParaRPr>
          </a:p>
          <a:p>
            <a:r>
              <a:rPr lang="da-DK" dirty="0">
                <a:solidFill>
                  <a:srgbClr val="008000"/>
                </a:solidFill>
                <a:latin typeface="Cascadia Mono" panose="020B0609020000020004" pitchFamily="49" charset="0"/>
              </a:rPr>
              <a:t>/// &lt;/summary&gt;</a:t>
            </a:r>
          </a:p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SimpleRepositoryInMemory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: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ISimpleRepository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556554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65D6B-7B48-E54D-C502-5D77E947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 for commenting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88533E-F63C-D843-3564-4A28B8850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399814" cy="1603376"/>
          </a:xfrm>
        </p:spPr>
        <p:txBody>
          <a:bodyPr>
            <a:normAutofit/>
          </a:bodyPr>
          <a:lstStyle/>
          <a:p>
            <a:r>
              <a:rPr lang="en-US" dirty="0"/>
              <a:t>Classic comments </a:t>
            </a:r>
          </a:p>
          <a:p>
            <a:pPr lvl="1"/>
            <a:r>
              <a:rPr lang="en-US" dirty="0"/>
              <a:t>Used for documenting </a:t>
            </a:r>
            <a:r>
              <a:rPr lang="en-US" b="1" dirty="0"/>
              <a:t>actual implementation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Target audience is a </a:t>
            </a:r>
            <a:r>
              <a:rPr lang="en-US" b="1" dirty="0"/>
              <a:t>maintainer of implementation</a:t>
            </a:r>
            <a:r>
              <a:rPr lang="en-US" dirty="0"/>
              <a:t>.</a:t>
            </a: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DB256F03-1735-20F5-AAE6-E3FE2A92D9C4}"/>
              </a:ext>
            </a:extLst>
          </p:cNvPr>
          <p:cNvSpPr txBox="1"/>
          <p:nvPr/>
        </p:nvSpPr>
        <p:spPr>
          <a:xfrm>
            <a:off x="838200" y="3886200"/>
            <a:ext cx="1019311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class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SimpleRepositoryInMemory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: </a:t>
            </a:r>
            <a:r>
              <a:rPr lang="en-US" sz="18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ISimpleRepository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en-US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  <a:p>
            <a:r>
              <a:rPr lang="en-US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</a:t>
            </a:r>
            <a:r>
              <a:rPr lang="en-US" sz="1800" dirty="0">
                <a:solidFill>
                  <a:srgbClr val="008000"/>
                </a:solidFill>
                <a:latin typeface="Cascadia Mono" panose="020B0609020000020004" pitchFamily="49" charset="0"/>
              </a:rPr>
              <a:t>// Objects are stored in-memory in a List object.</a:t>
            </a:r>
            <a:endParaRPr lang="en-US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    private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List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 _list = </a:t>
            </a:r>
            <a:r>
              <a:rPr lang="da-DK" sz="1800" dirty="0">
                <a:solidFill>
                  <a:srgbClr val="0000FF"/>
                </a:solidFill>
                <a:latin typeface="Cascadia Mono" panose="020B0609020000020004" pitchFamily="49" charset="0"/>
              </a:rPr>
              <a:t>new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List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8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&gt;();</a:t>
            </a:r>
          </a:p>
          <a:p>
            <a:endParaRPr lang="da-DK" sz="1800" dirty="0">
              <a:solidFill>
                <a:srgbClr val="000000"/>
              </a:solidFill>
              <a:latin typeface="Cascadia Mono" panose="020B0609020000020004" pitchFamily="49" charset="0"/>
            </a:endParaRPr>
          </a:p>
          <a:p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    …</a:t>
            </a:r>
          </a:p>
          <a:p>
            <a:r>
              <a:rPr lang="da-DK" sz="1800" dirty="0">
                <a:solidFill>
                  <a:srgbClr val="000000"/>
                </a:solidFill>
                <a:latin typeface="Cascadia Mono" panose="020B0609020000020004" pitchFamily="49" charset="0"/>
              </a:rPr>
              <a:t>}</a:t>
            </a:r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02295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165D6B-7B48-E54D-C502-5D77E947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Targets for commenting</a:t>
            </a:r>
            <a:endParaRPr lang="da-DK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FC88533E-F63C-D843-3564-4A28B8850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9399814" cy="2264683"/>
          </a:xfrm>
        </p:spPr>
        <p:txBody>
          <a:bodyPr>
            <a:normAutofit/>
          </a:bodyPr>
          <a:lstStyle/>
          <a:p>
            <a:r>
              <a:rPr lang="en-US" dirty="0"/>
              <a:t>XML documentation comments</a:t>
            </a:r>
          </a:p>
          <a:p>
            <a:pPr lvl="1"/>
            <a:r>
              <a:rPr lang="en-US" dirty="0"/>
              <a:t>Used for documenting </a:t>
            </a:r>
            <a:r>
              <a:rPr lang="en-US" b="1" dirty="0"/>
              <a:t>interfaces</a:t>
            </a:r>
            <a:r>
              <a:rPr lang="en-US" dirty="0"/>
              <a:t> (in a broad sense)</a:t>
            </a:r>
          </a:p>
          <a:p>
            <a:pPr lvl="1"/>
            <a:r>
              <a:rPr lang="en-US" dirty="0"/>
              <a:t>Actual interfaces/classes at top level</a:t>
            </a:r>
          </a:p>
          <a:p>
            <a:pPr lvl="1"/>
            <a:r>
              <a:rPr lang="en-US" dirty="0"/>
              <a:t>Methods/properties </a:t>
            </a:r>
            <a:r>
              <a:rPr lang="en-US"/>
              <a:t>in interfaces/classes</a:t>
            </a:r>
            <a:endParaRPr lang="en-US" dirty="0"/>
          </a:p>
          <a:p>
            <a:pPr lvl="1"/>
            <a:r>
              <a:rPr lang="en-US" dirty="0"/>
              <a:t>Target audience is a </a:t>
            </a:r>
            <a:r>
              <a:rPr lang="en-US" b="1" dirty="0"/>
              <a:t>client </a:t>
            </a:r>
            <a:r>
              <a:rPr lang="en-US" b="1"/>
              <a:t>of an interface/class</a:t>
            </a:r>
            <a:r>
              <a:rPr lang="en-US"/>
              <a:t>.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13FC7584-8F1A-FFD2-C315-64769EFE34B4}"/>
              </a:ext>
            </a:extLst>
          </p:cNvPr>
          <p:cNvSpPr txBox="1"/>
          <p:nvPr/>
        </p:nvSpPr>
        <p:spPr>
          <a:xfrm>
            <a:off x="838200" y="4412797"/>
            <a:ext cx="1019311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&lt;summary&gt;</a:t>
            </a:r>
          </a:p>
          <a:p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/// Interface for a service which manages a collection of objects of type T</a:t>
            </a:r>
          </a:p>
          <a:p>
            <a:r>
              <a:rPr lang="da-DK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&lt;/summary&gt;</a:t>
            </a:r>
          </a:p>
          <a:p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/// &lt;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typeparam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 name="T"&gt;Type of objects managed by the service&lt;/</a:t>
            </a:r>
            <a:r>
              <a:rPr lang="en-US" sz="1600" dirty="0" err="1">
                <a:solidFill>
                  <a:srgbClr val="008000"/>
                </a:solidFill>
                <a:latin typeface="Cascadia Mono" panose="020B0609020000020004" pitchFamily="49" charset="0"/>
              </a:rPr>
              <a:t>typeparam</a:t>
            </a:r>
            <a:r>
              <a:rPr lang="en-US" sz="1600" dirty="0">
                <a:solidFill>
                  <a:srgbClr val="008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public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600" dirty="0">
                <a:solidFill>
                  <a:srgbClr val="0000FF"/>
                </a:solidFill>
                <a:latin typeface="Cascadia Mono" panose="020B0609020000020004" pitchFamily="49" charset="0"/>
              </a:rPr>
              <a:t>interface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 </a:t>
            </a:r>
            <a:r>
              <a:rPr lang="da-DK" sz="1600" dirty="0" err="1">
                <a:solidFill>
                  <a:srgbClr val="2B91AF"/>
                </a:solidFill>
                <a:latin typeface="Cascadia Mono" panose="020B0609020000020004" pitchFamily="49" charset="0"/>
              </a:rPr>
              <a:t>ISimpleRepository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&lt;</a:t>
            </a:r>
            <a:r>
              <a:rPr lang="da-DK" sz="1600" dirty="0">
                <a:solidFill>
                  <a:srgbClr val="2B91AF"/>
                </a:solidFill>
                <a:latin typeface="Cascadia Mono" panose="020B0609020000020004" pitchFamily="49" charset="0"/>
              </a:rPr>
              <a:t>T</a:t>
            </a:r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&gt;</a:t>
            </a:r>
          </a:p>
          <a:p>
            <a:r>
              <a:rPr lang="da-DK" sz="1600" dirty="0">
                <a:solidFill>
                  <a:srgbClr val="000000"/>
                </a:solidFill>
                <a:latin typeface="Cascadia Mono" panose="020B0609020000020004" pitchFamily="49" charset="0"/>
              </a:rPr>
              <a:t>{</a:t>
            </a:r>
          </a:p>
        </p:txBody>
      </p:sp>
    </p:spTree>
    <p:extLst>
      <p:ext uri="{BB962C8B-B14F-4D97-AF65-F5344CB8AC3E}">
        <p14:creationId xmlns:p14="http://schemas.microsoft.com/office/powerpoint/2010/main" val="502450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1040</Words>
  <Application>Microsoft Office PowerPoint</Application>
  <PresentationFormat>Widescreen</PresentationFormat>
  <Paragraphs>151</Paragraphs>
  <Slides>30</Slides>
  <Notes>0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4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Cascadia Mono</vt:lpstr>
      <vt:lpstr>Office-tema</vt:lpstr>
      <vt:lpstr>Documentation Essentials</vt:lpstr>
      <vt:lpstr>PowerPoint-præsentation</vt:lpstr>
      <vt:lpstr>Why document code…?</vt:lpstr>
      <vt:lpstr>Why document code…?</vt:lpstr>
      <vt:lpstr>Forms of documentation</vt:lpstr>
      <vt:lpstr>Forms of documentation</vt:lpstr>
      <vt:lpstr>Forms of documentation</vt:lpstr>
      <vt:lpstr>Targets for commenting</vt:lpstr>
      <vt:lpstr>Targets for commenting</vt:lpstr>
      <vt:lpstr>Why not use XML-doc comments everywhere…?</vt:lpstr>
      <vt:lpstr>PowerPoint-præsentation</vt:lpstr>
      <vt:lpstr>PowerPoint-præsentation</vt:lpstr>
      <vt:lpstr>Available tags for XML-doc comments</vt:lpstr>
      <vt:lpstr>MUST I DOCUMENT EVERYTHING, MASTER…!?</vt:lpstr>
      <vt:lpstr>Focused documentation</vt:lpstr>
      <vt:lpstr>Generating documentation artefacts</vt:lpstr>
      <vt:lpstr>PowerPoint-præsentation</vt:lpstr>
      <vt:lpstr>PowerPoint-præsentation</vt:lpstr>
      <vt:lpstr>PowerPoint-præsentation</vt:lpstr>
      <vt:lpstr>Generating documentation artefacts</vt:lpstr>
      <vt:lpstr>Generating documentation with Doxygen 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GitHub Essentials</dc:title>
  <dc:creator>per</dc:creator>
  <cp:lastModifiedBy>Per Storgård Laursen</cp:lastModifiedBy>
  <cp:revision>37</cp:revision>
  <dcterms:created xsi:type="dcterms:W3CDTF">2023-04-20T13:55:56Z</dcterms:created>
  <dcterms:modified xsi:type="dcterms:W3CDTF">2025-08-05T08:13:25Z</dcterms:modified>
</cp:coreProperties>
</file>